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62" r:id="rId5"/>
    <p:sldId id="261" r:id="rId6"/>
    <p:sldId id="260"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451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D31749B-175D-4427-B921-41B66237F3FA}" type="datetimeFigureOut">
              <a:rPr lang="en-SG" smtClean="0"/>
              <a:t>17/8/2017</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551636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D31749B-175D-4427-B921-41B66237F3FA}" type="datetimeFigureOut">
              <a:rPr lang="en-SG" smtClean="0"/>
              <a:t>17/8/2017</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3827115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D31749B-175D-4427-B921-41B66237F3FA}" type="datetimeFigureOut">
              <a:rPr lang="en-SG" smtClean="0"/>
              <a:t>17/8/2017</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12006910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D31749B-175D-4427-B921-41B66237F3FA}" type="datetimeFigureOut">
              <a:rPr lang="en-SG" smtClean="0"/>
              <a:t>17/8/2017</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A235296E-50B4-4130-A781-AB3D863874FE}" type="slidenum">
              <a:rPr lang="en-SG" smtClean="0"/>
              <a:t>‹#›</a:t>
            </a:fld>
            <a:endParaRPr lang="en-SG"/>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84598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D31749B-175D-4427-B921-41B66237F3FA}" type="datetimeFigureOut">
              <a:rPr lang="en-SG" smtClean="0"/>
              <a:t>17/8/2017</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19039774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D31749B-175D-4427-B921-41B66237F3FA}" type="datetimeFigureOut">
              <a:rPr lang="en-SG" smtClean="0"/>
              <a:t>17/8/2017</a:t>
            </a:fld>
            <a:endParaRPr lang="en-SG"/>
          </a:p>
        </p:txBody>
      </p:sp>
      <p:sp>
        <p:nvSpPr>
          <p:cNvPr id="4" name="Footer Placeholder 3"/>
          <p:cNvSpPr>
            <a:spLocks noGrp="1"/>
          </p:cNvSpPr>
          <p:nvPr>
            <p:ph type="ftr" sz="quarter" idx="11"/>
          </p:nvPr>
        </p:nvSpPr>
        <p:spPr/>
        <p:txBody>
          <a:bodyPr/>
          <a:lstStyle/>
          <a:p>
            <a:endParaRPr lang="en-SG"/>
          </a:p>
        </p:txBody>
      </p:sp>
      <p:sp>
        <p:nvSpPr>
          <p:cNvPr id="5" name="Slide Number Placeholder 4"/>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28683519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D31749B-175D-4427-B921-41B66237F3FA}" type="datetimeFigureOut">
              <a:rPr lang="en-SG" smtClean="0"/>
              <a:t>17/8/2017</a:t>
            </a:fld>
            <a:endParaRPr lang="en-SG"/>
          </a:p>
        </p:txBody>
      </p:sp>
      <p:sp>
        <p:nvSpPr>
          <p:cNvPr id="4" name="Footer Placeholder 3"/>
          <p:cNvSpPr>
            <a:spLocks noGrp="1"/>
          </p:cNvSpPr>
          <p:nvPr>
            <p:ph type="ftr" sz="quarter" idx="11"/>
          </p:nvPr>
        </p:nvSpPr>
        <p:spPr/>
        <p:txBody>
          <a:bodyPr/>
          <a:lstStyle/>
          <a:p>
            <a:endParaRPr lang="en-SG"/>
          </a:p>
        </p:txBody>
      </p:sp>
      <p:sp>
        <p:nvSpPr>
          <p:cNvPr id="5" name="Slide Number Placeholder 4"/>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40147183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31749B-175D-4427-B921-41B66237F3FA}" type="datetimeFigureOut">
              <a:rPr lang="en-SG" smtClean="0"/>
              <a:t>17/8/2017</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26918390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31749B-175D-4427-B921-41B66237F3FA}" type="datetimeFigureOut">
              <a:rPr lang="en-SG" smtClean="0"/>
              <a:t>17/8/2017</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2734611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31749B-175D-4427-B921-41B66237F3FA}" type="datetimeFigureOut">
              <a:rPr lang="en-SG" smtClean="0"/>
              <a:t>17/8/2017</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504959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D31749B-175D-4427-B921-41B66237F3FA}" type="datetimeFigureOut">
              <a:rPr lang="en-SG" smtClean="0"/>
              <a:t>17/8/2017</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4183811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D31749B-175D-4427-B921-41B66237F3FA}" type="datetimeFigureOut">
              <a:rPr lang="en-SG" smtClean="0"/>
              <a:t>17/8/2017</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248165281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D31749B-175D-4427-B921-41B66237F3FA}" type="datetimeFigureOut">
              <a:rPr lang="en-SG" smtClean="0"/>
              <a:t>17/8/2017</a:t>
            </a:fld>
            <a:endParaRPr lang="en-SG"/>
          </a:p>
        </p:txBody>
      </p:sp>
      <p:sp>
        <p:nvSpPr>
          <p:cNvPr id="8" name="Footer Placeholder 7"/>
          <p:cNvSpPr>
            <a:spLocks noGrp="1"/>
          </p:cNvSpPr>
          <p:nvPr>
            <p:ph type="ftr" sz="quarter" idx="11"/>
          </p:nvPr>
        </p:nvSpPr>
        <p:spPr/>
        <p:txBody>
          <a:bodyPr/>
          <a:lstStyle/>
          <a:p>
            <a:endParaRPr lang="en-SG"/>
          </a:p>
        </p:txBody>
      </p:sp>
      <p:sp>
        <p:nvSpPr>
          <p:cNvPr id="9" name="Slide Number Placeholder 8"/>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74513755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D31749B-175D-4427-B921-41B66237F3FA}" type="datetimeFigureOut">
              <a:rPr lang="en-SG" smtClean="0"/>
              <a:t>17/8/2017</a:t>
            </a:fld>
            <a:endParaRPr lang="en-SG"/>
          </a:p>
        </p:txBody>
      </p:sp>
      <p:sp>
        <p:nvSpPr>
          <p:cNvPr id="4" name="Footer Placeholder 3"/>
          <p:cNvSpPr>
            <a:spLocks noGrp="1"/>
          </p:cNvSpPr>
          <p:nvPr>
            <p:ph type="ftr" sz="quarter" idx="11"/>
          </p:nvPr>
        </p:nvSpPr>
        <p:spPr/>
        <p:txBody>
          <a:bodyPr/>
          <a:lstStyle/>
          <a:p>
            <a:endParaRPr lang="en-SG"/>
          </a:p>
        </p:txBody>
      </p:sp>
      <p:sp>
        <p:nvSpPr>
          <p:cNvPr id="5" name="Slide Number Placeholder 4"/>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51709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31749B-175D-4427-B921-41B66237F3FA}" type="datetimeFigureOut">
              <a:rPr lang="en-SG" smtClean="0"/>
              <a:t>17/8/2017</a:t>
            </a:fld>
            <a:endParaRPr lang="en-SG"/>
          </a:p>
        </p:txBody>
      </p:sp>
      <p:sp>
        <p:nvSpPr>
          <p:cNvPr id="3" name="Footer Placeholder 2"/>
          <p:cNvSpPr>
            <a:spLocks noGrp="1"/>
          </p:cNvSpPr>
          <p:nvPr>
            <p:ph type="ftr" sz="quarter" idx="11"/>
          </p:nvPr>
        </p:nvSpPr>
        <p:spPr/>
        <p:txBody>
          <a:bodyPr/>
          <a:lstStyle/>
          <a:p>
            <a:endParaRPr lang="en-SG"/>
          </a:p>
        </p:txBody>
      </p:sp>
      <p:sp>
        <p:nvSpPr>
          <p:cNvPr id="4" name="Slide Number Placeholder 3"/>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1165150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D31749B-175D-4427-B921-41B66237F3FA}" type="datetimeFigureOut">
              <a:rPr lang="en-SG" smtClean="0"/>
              <a:t>17/8/2017</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1860567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D31749B-175D-4427-B921-41B66237F3FA}" type="datetimeFigureOut">
              <a:rPr lang="en-SG" smtClean="0"/>
              <a:t>17/8/2017</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A235296E-50B4-4130-A781-AB3D863874FE}" type="slidenum">
              <a:rPr lang="en-SG" smtClean="0"/>
              <a:t>‹#›</a:t>
            </a:fld>
            <a:endParaRPr lang="en-SG"/>
          </a:p>
        </p:txBody>
      </p:sp>
    </p:spTree>
    <p:extLst>
      <p:ext uri="{BB962C8B-B14F-4D97-AF65-F5344CB8AC3E}">
        <p14:creationId xmlns:p14="http://schemas.microsoft.com/office/powerpoint/2010/main" val="2525620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D31749B-175D-4427-B921-41B66237F3FA}" type="datetimeFigureOut">
              <a:rPr lang="en-SG" smtClean="0"/>
              <a:t>17/8/2017</a:t>
            </a:fld>
            <a:endParaRPr lang="en-SG"/>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SG"/>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A235296E-50B4-4130-A781-AB3D863874FE}" type="slidenum">
              <a:rPr lang="en-SG" smtClean="0"/>
              <a:t>‹#›</a:t>
            </a:fld>
            <a:endParaRPr lang="en-SG"/>
          </a:p>
        </p:txBody>
      </p:sp>
    </p:spTree>
    <p:extLst>
      <p:ext uri="{BB962C8B-B14F-4D97-AF65-F5344CB8AC3E}">
        <p14:creationId xmlns:p14="http://schemas.microsoft.com/office/powerpoint/2010/main" val="3013317027"/>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5.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3142" y="1136822"/>
            <a:ext cx="10915135" cy="2461517"/>
          </a:xfrm>
        </p:spPr>
        <p:txBody>
          <a:bodyPr>
            <a:normAutofit/>
          </a:bodyPr>
          <a:lstStyle/>
          <a:p>
            <a:r>
              <a:rPr lang="en-US" dirty="0"/>
              <a:t>GDS-LDSS CA 1 Presentation 2017</a:t>
            </a:r>
            <a:br>
              <a:rPr lang="en-US" dirty="0"/>
            </a:br>
            <a:r>
              <a:rPr lang="en-US" dirty="0"/>
              <a:t>ASTRO DEFENDER</a:t>
            </a:r>
            <a:endParaRPr lang="en-SG" dirty="0"/>
          </a:p>
        </p:txBody>
      </p:sp>
      <p:sp>
        <p:nvSpPr>
          <p:cNvPr id="3" name="Subtitle 2"/>
          <p:cNvSpPr>
            <a:spLocks noGrp="1"/>
          </p:cNvSpPr>
          <p:nvPr>
            <p:ph type="subTitle" idx="1"/>
          </p:nvPr>
        </p:nvSpPr>
        <p:spPr/>
        <p:txBody>
          <a:bodyPr/>
          <a:lstStyle/>
          <a:p>
            <a:r>
              <a:rPr lang="en-US" dirty="0"/>
              <a:t>Chen Yu p1626063</a:t>
            </a:r>
            <a:endParaRPr lang="en-SG" dirty="0"/>
          </a:p>
        </p:txBody>
      </p:sp>
    </p:spTree>
    <p:extLst>
      <p:ext uri="{BB962C8B-B14F-4D97-AF65-F5344CB8AC3E}">
        <p14:creationId xmlns:p14="http://schemas.microsoft.com/office/powerpoint/2010/main" val="2268793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Game Overview</a:t>
            </a:r>
            <a:endParaRPr lang="en-SG" dirty="0"/>
          </a:p>
        </p:txBody>
      </p:sp>
      <p:sp>
        <p:nvSpPr>
          <p:cNvPr id="5" name="Content Placeholder 4"/>
          <p:cNvSpPr>
            <a:spLocks noGrp="1"/>
          </p:cNvSpPr>
          <p:nvPr>
            <p:ph idx="1"/>
          </p:nvPr>
        </p:nvSpPr>
        <p:spPr/>
        <p:txBody>
          <a:bodyPr>
            <a:noAutofit/>
          </a:bodyPr>
          <a:lstStyle/>
          <a:p>
            <a:r>
              <a:rPr lang="en-US" sz="2400" dirty="0"/>
              <a:t>Genre: Top-down shooter, survival</a:t>
            </a:r>
          </a:p>
          <a:p>
            <a:endParaRPr lang="en-US" sz="2400" dirty="0"/>
          </a:p>
          <a:p>
            <a:r>
              <a:rPr lang="en-US" sz="2400" dirty="0"/>
              <a:t>Game setting: Player is trapped in a remote refinery planet invaded by alien droids, he has to establish contact with the headquarters to call for further support. This is done by reaching the satellite dish in the edge of the map.</a:t>
            </a:r>
          </a:p>
          <a:p>
            <a:endParaRPr lang="en-US" sz="2400" dirty="0"/>
          </a:p>
          <a:p>
            <a:r>
              <a:rPr lang="en-US" sz="2400" dirty="0"/>
              <a:t>Main controls: Right click to move, left click to shoot, R to reload</a:t>
            </a:r>
          </a:p>
          <a:p>
            <a:endParaRPr lang="en-US" sz="2400" dirty="0"/>
          </a:p>
          <a:p>
            <a:r>
              <a:rPr lang="en-US" sz="2400" dirty="0"/>
              <a:t>Other controls: Mouse wheel scroll to zoom, N to reset zoom. P or ESC to pause/resume.</a:t>
            </a:r>
            <a:endParaRPr lang="en-SG" sz="2400" dirty="0"/>
          </a:p>
        </p:txBody>
      </p:sp>
    </p:spTree>
    <p:extLst>
      <p:ext uri="{BB962C8B-B14F-4D97-AF65-F5344CB8AC3E}">
        <p14:creationId xmlns:p14="http://schemas.microsoft.com/office/powerpoint/2010/main" val="3039389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Models - Simple</a:t>
            </a:r>
            <a:endParaRPr lang="en-SG" dirty="0"/>
          </a:p>
        </p:txBody>
      </p:sp>
      <p:sp>
        <p:nvSpPr>
          <p:cNvPr id="4" name="Text Placeholder 3"/>
          <p:cNvSpPr>
            <a:spLocks noGrp="1"/>
          </p:cNvSpPr>
          <p:nvPr>
            <p:ph type="body" idx="1"/>
          </p:nvPr>
        </p:nvSpPr>
        <p:spPr/>
        <p:txBody>
          <a:bodyPr/>
          <a:lstStyle/>
          <a:p>
            <a:r>
              <a:rPr lang="en-SG" dirty="0"/>
              <a:t>First Aid</a:t>
            </a:r>
          </a:p>
        </p:txBody>
      </p:sp>
      <p:pic>
        <p:nvPicPr>
          <p:cNvPr id="14" name="Picture Placeholder 13"/>
          <p:cNvPicPr>
            <a:picLocks noGrp="1" noChangeAspect="1"/>
          </p:cNvPicPr>
          <p:nvPr>
            <p:ph type="pic" idx="15"/>
          </p:nvPr>
        </p:nvPicPr>
        <p:blipFill>
          <a:blip r:embed="rId2"/>
          <a:srcRect t="14810" b="14810"/>
          <a:stretch>
            <a:fillRect/>
          </a:stretch>
        </p:blipFill>
        <p:spPr>
          <a:prstGeom prst="rect">
            <a:avLst/>
          </a:prstGeom>
        </p:spPr>
      </p:pic>
      <p:sp>
        <p:nvSpPr>
          <p:cNvPr id="8" name="Text Placeholder 7"/>
          <p:cNvSpPr>
            <a:spLocks noGrp="1"/>
          </p:cNvSpPr>
          <p:nvPr>
            <p:ph type="body" sz="half" idx="18"/>
          </p:nvPr>
        </p:nvSpPr>
        <p:spPr/>
        <p:txBody>
          <a:bodyPr/>
          <a:lstStyle/>
          <a:p>
            <a:r>
              <a:rPr lang="en-SG" dirty="0"/>
              <a:t>Pick up</a:t>
            </a:r>
          </a:p>
        </p:txBody>
      </p:sp>
      <p:sp>
        <p:nvSpPr>
          <p:cNvPr id="5" name="Text Placeholder 4"/>
          <p:cNvSpPr>
            <a:spLocks noGrp="1"/>
          </p:cNvSpPr>
          <p:nvPr>
            <p:ph type="body" sz="quarter" idx="3"/>
          </p:nvPr>
        </p:nvSpPr>
        <p:spPr/>
        <p:txBody>
          <a:bodyPr/>
          <a:lstStyle/>
          <a:p>
            <a:r>
              <a:rPr lang="en-SG" dirty="0"/>
              <a:t>Space Fence</a:t>
            </a:r>
          </a:p>
        </p:txBody>
      </p:sp>
      <p:pic>
        <p:nvPicPr>
          <p:cNvPr id="16" name="Picture Placeholder 15"/>
          <p:cNvPicPr>
            <a:picLocks noGrp="1" noChangeAspect="1"/>
          </p:cNvPicPr>
          <p:nvPr>
            <p:ph type="pic" idx="21"/>
          </p:nvPr>
        </p:nvPicPr>
        <p:blipFill>
          <a:blip r:embed="rId3"/>
          <a:srcRect t="303" b="303"/>
          <a:stretch>
            <a:fillRect/>
          </a:stretch>
        </p:blipFill>
        <p:spPr>
          <a:prstGeom prst="rect">
            <a:avLst/>
          </a:prstGeom>
        </p:spPr>
      </p:pic>
      <p:sp>
        <p:nvSpPr>
          <p:cNvPr id="9" name="Text Placeholder 8"/>
          <p:cNvSpPr>
            <a:spLocks noGrp="1"/>
          </p:cNvSpPr>
          <p:nvPr>
            <p:ph type="body" sz="half" idx="19"/>
          </p:nvPr>
        </p:nvSpPr>
        <p:spPr/>
        <p:txBody>
          <a:bodyPr/>
          <a:lstStyle/>
          <a:p>
            <a:endParaRPr lang="en-SG" dirty="0"/>
          </a:p>
        </p:txBody>
      </p:sp>
      <p:sp>
        <p:nvSpPr>
          <p:cNvPr id="6" name="Text Placeholder 5"/>
          <p:cNvSpPr>
            <a:spLocks noGrp="1"/>
          </p:cNvSpPr>
          <p:nvPr>
            <p:ph type="body" sz="quarter" idx="13"/>
          </p:nvPr>
        </p:nvSpPr>
        <p:spPr/>
        <p:txBody>
          <a:bodyPr/>
          <a:lstStyle/>
          <a:p>
            <a:r>
              <a:rPr lang="en-SG" dirty="0"/>
              <a:t>Space Gate</a:t>
            </a:r>
          </a:p>
        </p:txBody>
      </p:sp>
      <p:pic>
        <p:nvPicPr>
          <p:cNvPr id="17" name="Picture Placeholder 16"/>
          <p:cNvPicPr>
            <a:picLocks noGrp="1" noChangeAspect="1"/>
          </p:cNvPicPr>
          <p:nvPr>
            <p:ph type="pic" idx="22"/>
          </p:nvPr>
        </p:nvPicPr>
        <p:blipFill>
          <a:blip r:embed="rId4"/>
          <a:srcRect t="1180" b="1180"/>
          <a:stretch>
            <a:fillRect/>
          </a:stretch>
        </p:blipFill>
        <p:spPr>
          <a:prstGeom prst="rect">
            <a:avLst/>
          </a:prstGeom>
        </p:spPr>
      </p:pic>
      <p:sp>
        <p:nvSpPr>
          <p:cNvPr id="10" name="Text Placeholder 9"/>
          <p:cNvSpPr>
            <a:spLocks noGrp="1"/>
          </p:cNvSpPr>
          <p:nvPr>
            <p:ph type="body" sz="half" idx="20"/>
          </p:nvPr>
        </p:nvSpPr>
        <p:spPr/>
        <p:txBody>
          <a:bodyPr/>
          <a:lstStyle/>
          <a:p>
            <a:endParaRPr lang="en-SG" dirty="0"/>
          </a:p>
        </p:txBody>
      </p:sp>
    </p:spTree>
    <p:extLst>
      <p:ext uri="{BB962C8B-B14F-4D97-AF65-F5344CB8AC3E}">
        <p14:creationId xmlns:p14="http://schemas.microsoft.com/office/powerpoint/2010/main" val="3636988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Models - Simple</a:t>
            </a:r>
            <a:endParaRPr lang="en-SG" dirty="0"/>
          </a:p>
        </p:txBody>
      </p:sp>
      <p:sp>
        <p:nvSpPr>
          <p:cNvPr id="21" name="Text Placeholder 3"/>
          <p:cNvSpPr>
            <a:spLocks noGrp="1"/>
          </p:cNvSpPr>
          <p:nvPr>
            <p:ph type="body" idx="1"/>
          </p:nvPr>
        </p:nvSpPr>
        <p:spPr>
          <a:xfrm>
            <a:off x="2108532" y="4179588"/>
            <a:ext cx="3300984" cy="576262"/>
          </a:xfrm>
        </p:spPr>
        <p:txBody>
          <a:bodyPr/>
          <a:lstStyle/>
          <a:p>
            <a:r>
              <a:rPr lang="en-SG" dirty="0"/>
              <a:t>Space Gun</a:t>
            </a:r>
          </a:p>
        </p:txBody>
      </p:sp>
      <p:sp>
        <p:nvSpPr>
          <p:cNvPr id="23" name="Text Placeholder 7"/>
          <p:cNvSpPr>
            <a:spLocks noGrp="1"/>
          </p:cNvSpPr>
          <p:nvPr>
            <p:ph type="body" sz="half" idx="4294967295"/>
          </p:nvPr>
        </p:nvSpPr>
        <p:spPr>
          <a:xfrm>
            <a:off x="2185205" y="4755850"/>
            <a:ext cx="3300984" cy="1310833"/>
          </a:xfrm>
          <a:prstGeom prst="rect">
            <a:avLst/>
          </a:prstGeom>
        </p:spPr>
        <p:txBody>
          <a:bodyPr/>
          <a:lstStyle/>
          <a:p>
            <a:endParaRPr lang="en-SG" dirty="0"/>
          </a:p>
        </p:txBody>
      </p:sp>
      <p:sp>
        <p:nvSpPr>
          <p:cNvPr id="24" name="Text Placeholder 3"/>
          <p:cNvSpPr>
            <a:spLocks noGrp="1"/>
          </p:cNvSpPr>
          <p:nvPr>
            <p:ph type="body" idx="1"/>
          </p:nvPr>
        </p:nvSpPr>
        <p:spPr>
          <a:xfrm>
            <a:off x="6404628" y="4179588"/>
            <a:ext cx="3300984" cy="576262"/>
          </a:xfrm>
        </p:spPr>
        <p:txBody>
          <a:bodyPr/>
          <a:lstStyle/>
          <a:p>
            <a:r>
              <a:rPr lang="en-SG" dirty="0"/>
              <a:t>Satellite Dish Stand</a:t>
            </a:r>
          </a:p>
        </p:txBody>
      </p:sp>
      <p:sp>
        <p:nvSpPr>
          <p:cNvPr id="26" name="Text Placeholder 7"/>
          <p:cNvSpPr>
            <a:spLocks noGrp="1"/>
          </p:cNvSpPr>
          <p:nvPr>
            <p:ph type="body" sz="half" idx="4294967295"/>
          </p:nvPr>
        </p:nvSpPr>
        <p:spPr>
          <a:xfrm>
            <a:off x="6481301" y="4755850"/>
            <a:ext cx="3300984" cy="1310833"/>
          </a:xfrm>
          <a:prstGeom prst="rect">
            <a:avLst/>
          </a:prstGeom>
        </p:spPr>
        <p:txBody>
          <a:bodyPr/>
          <a:lstStyle/>
          <a:p>
            <a:endParaRPr lang="en-SG" dirty="0"/>
          </a:p>
        </p:txBody>
      </p:sp>
      <p:pic>
        <p:nvPicPr>
          <p:cNvPr id="4" name="Picture 3"/>
          <p:cNvPicPr>
            <a:picLocks noChangeAspect="1"/>
          </p:cNvPicPr>
          <p:nvPr/>
        </p:nvPicPr>
        <p:blipFill>
          <a:blip r:embed="rId2"/>
          <a:stretch>
            <a:fillRect/>
          </a:stretch>
        </p:blipFill>
        <p:spPr>
          <a:xfrm>
            <a:off x="1514539" y="1770872"/>
            <a:ext cx="4488970" cy="2408716"/>
          </a:xfrm>
          <a:prstGeom prst="rect">
            <a:avLst/>
          </a:prstGeom>
        </p:spPr>
      </p:pic>
      <p:pic>
        <p:nvPicPr>
          <p:cNvPr id="3" name="Picture 2"/>
          <p:cNvPicPr>
            <a:picLocks noChangeAspect="1"/>
          </p:cNvPicPr>
          <p:nvPr/>
        </p:nvPicPr>
        <p:blipFill>
          <a:blip r:embed="rId3"/>
          <a:stretch>
            <a:fillRect/>
          </a:stretch>
        </p:blipFill>
        <p:spPr>
          <a:xfrm>
            <a:off x="6404628" y="1770872"/>
            <a:ext cx="4563287" cy="2360134"/>
          </a:xfrm>
          <a:prstGeom prst="rect">
            <a:avLst/>
          </a:prstGeom>
        </p:spPr>
      </p:pic>
    </p:spTree>
    <p:extLst>
      <p:ext uri="{BB962C8B-B14F-4D97-AF65-F5344CB8AC3E}">
        <p14:creationId xmlns:p14="http://schemas.microsoft.com/office/powerpoint/2010/main" val="3052484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Models - Medium</a:t>
            </a:r>
            <a:endParaRPr lang="en-SG" dirty="0"/>
          </a:p>
        </p:txBody>
      </p:sp>
      <p:sp>
        <p:nvSpPr>
          <p:cNvPr id="40" name="Text Placeholder 3"/>
          <p:cNvSpPr>
            <a:spLocks noGrp="1"/>
          </p:cNvSpPr>
          <p:nvPr>
            <p:ph type="body" idx="1"/>
          </p:nvPr>
        </p:nvSpPr>
        <p:spPr>
          <a:xfrm>
            <a:off x="351442" y="4162032"/>
            <a:ext cx="2769521" cy="483483"/>
          </a:xfrm>
        </p:spPr>
        <p:txBody>
          <a:bodyPr/>
          <a:lstStyle/>
          <a:p>
            <a:r>
              <a:rPr lang="en-SG" dirty="0"/>
              <a:t>Platform</a:t>
            </a:r>
          </a:p>
        </p:txBody>
      </p:sp>
      <p:pic>
        <p:nvPicPr>
          <p:cNvPr id="41" name="Picture Placeholder 2"/>
          <p:cNvPicPr>
            <a:picLocks noChangeAspect="1"/>
          </p:cNvPicPr>
          <p:nvPr/>
        </p:nvPicPr>
        <p:blipFill>
          <a:blip r:embed="rId2"/>
          <a:srcRect t="9107" b="9107"/>
          <a:stretch>
            <a:fillRect/>
          </a:stretch>
        </p:blipFill>
        <p:spPr>
          <a:xfrm>
            <a:off x="351442" y="2262855"/>
            <a:ext cx="2833728" cy="1468886"/>
          </a:xfrm>
          <a:prstGeom prst="rect">
            <a:avLst/>
          </a:prstGeom>
          <a:effectLst>
            <a:outerShdw blurRad="25400" dir="17880000">
              <a:srgbClr val="000000">
                <a:alpha val="46000"/>
              </a:srgbClr>
            </a:outerShdw>
          </a:effectLst>
        </p:spPr>
      </p:pic>
      <p:sp>
        <p:nvSpPr>
          <p:cNvPr id="42" name="Text Placeholder 4"/>
          <p:cNvSpPr>
            <a:spLocks noGrp="1"/>
          </p:cNvSpPr>
          <p:nvPr>
            <p:ph type="body" sz="quarter" idx="3"/>
          </p:nvPr>
        </p:nvSpPr>
        <p:spPr>
          <a:xfrm>
            <a:off x="3211489" y="4156646"/>
            <a:ext cx="2769521" cy="483483"/>
          </a:xfrm>
        </p:spPr>
        <p:txBody>
          <a:bodyPr/>
          <a:lstStyle/>
          <a:p>
            <a:r>
              <a:rPr lang="en-SG" dirty="0"/>
              <a:t>Space Droid</a:t>
            </a:r>
          </a:p>
        </p:txBody>
      </p:sp>
      <p:pic>
        <p:nvPicPr>
          <p:cNvPr id="43" name="Picture Placeholder 13"/>
          <p:cNvPicPr>
            <a:picLocks noChangeAspect="1"/>
          </p:cNvPicPr>
          <p:nvPr/>
        </p:nvPicPr>
        <p:blipFill>
          <a:blip r:embed="rId3"/>
          <a:srcRect t="5110" b="5110"/>
          <a:stretch>
            <a:fillRect/>
          </a:stretch>
        </p:blipFill>
        <p:spPr>
          <a:xfrm>
            <a:off x="3210137" y="2258473"/>
            <a:ext cx="2833728" cy="1473660"/>
          </a:xfrm>
          <a:prstGeom prst="rect">
            <a:avLst/>
          </a:prstGeom>
        </p:spPr>
      </p:pic>
      <p:sp>
        <p:nvSpPr>
          <p:cNvPr id="44" name="Text Placeholder 3"/>
          <p:cNvSpPr>
            <a:spLocks noGrp="1"/>
          </p:cNvSpPr>
          <p:nvPr>
            <p:ph type="body" idx="1"/>
          </p:nvPr>
        </p:nvSpPr>
        <p:spPr>
          <a:xfrm>
            <a:off x="6173139" y="4156646"/>
            <a:ext cx="2769521" cy="483483"/>
          </a:xfrm>
        </p:spPr>
        <p:txBody>
          <a:bodyPr/>
          <a:lstStyle/>
          <a:p>
            <a:r>
              <a:rPr lang="en-SG" dirty="0"/>
              <a:t>Crates</a:t>
            </a:r>
          </a:p>
        </p:txBody>
      </p:sp>
      <p:sp>
        <p:nvSpPr>
          <p:cNvPr id="45" name="Text Placeholder 4"/>
          <p:cNvSpPr>
            <a:spLocks noGrp="1"/>
          </p:cNvSpPr>
          <p:nvPr>
            <p:ph type="body" sz="quarter" idx="3"/>
          </p:nvPr>
        </p:nvSpPr>
        <p:spPr>
          <a:xfrm>
            <a:off x="9134789" y="4156646"/>
            <a:ext cx="2769521" cy="483483"/>
          </a:xfrm>
        </p:spPr>
        <p:txBody>
          <a:bodyPr/>
          <a:lstStyle/>
          <a:p>
            <a:r>
              <a:rPr lang="en-SG" dirty="0"/>
              <a:t>Barrels</a:t>
            </a:r>
          </a:p>
        </p:txBody>
      </p:sp>
      <p:pic>
        <p:nvPicPr>
          <p:cNvPr id="46" name="Picture Placeholder 18"/>
          <p:cNvPicPr>
            <a:picLocks noChangeAspect="1"/>
          </p:cNvPicPr>
          <p:nvPr/>
        </p:nvPicPr>
        <p:blipFill>
          <a:blip r:embed="rId4"/>
          <a:srcRect t="4421" b="4421"/>
          <a:stretch>
            <a:fillRect/>
          </a:stretch>
        </p:blipFill>
        <p:spPr>
          <a:xfrm>
            <a:off x="9031834" y="2257469"/>
            <a:ext cx="2833728" cy="1473660"/>
          </a:xfrm>
          <a:prstGeom prst="rect">
            <a:avLst/>
          </a:prstGeom>
        </p:spPr>
      </p:pic>
      <p:pic>
        <p:nvPicPr>
          <p:cNvPr id="47" name="Picture Placeholder 16"/>
          <p:cNvPicPr>
            <a:picLocks noChangeAspect="1"/>
          </p:cNvPicPr>
          <p:nvPr/>
        </p:nvPicPr>
        <p:blipFill>
          <a:blip r:embed="rId5"/>
          <a:srcRect t="15338" b="15338"/>
          <a:stretch>
            <a:fillRect/>
          </a:stretch>
        </p:blipFill>
        <p:spPr>
          <a:xfrm>
            <a:off x="6173139" y="2257469"/>
            <a:ext cx="2833728" cy="1468886"/>
          </a:xfrm>
          <a:prstGeom prst="rect">
            <a:avLst/>
          </a:prstGeom>
          <a:effectLst>
            <a:outerShdw blurRad="25400" dir="17880000">
              <a:srgbClr val="000000">
                <a:alpha val="46000"/>
              </a:srgbClr>
            </a:outerShdw>
          </a:effectLst>
        </p:spPr>
      </p:pic>
    </p:spTree>
    <p:extLst>
      <p:ext uri="{BB962C8B-B14F-4D97-AF65-F5344CB8AC3E}">
        <p14:creationId xmlns:p14="http://schemas.microsoft.com/office/powerpoint/2010/main" val="2584998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Models - Advanced</a:t>
            </a:r>
            <a:endParaRPr lang="en-SG" dirty="0"/>
          </a:p>
        </p:txBody>
      </p:sp>
      <p:sp>
        <p:nvSpPr>
          <p:cNvPr id="4" name="Text Placeholder 3"/>
          <p:cNvSpPr>
            <a:spLocks noGrp="1"/>
          </p:cNvSpPr>
          <p:nvPr>
            <p:ph type="body" idx="1"/>
          </p:nvPr>
        </p:nvSpPr>
        <p:spPr/>
        <p:txBody>
          <a:bodyPr/>
          <a:lstStyle/>
          <a:p>
            <a:r>
              <a:rPr lang="en-SG" dirty="0"/>
              <a:t>Space Craft Pad</a:t>
            </a:r>
          </a:p>
        </p:txBody>
      </p:sp>
      <p:pic>
        <p:nvPicPr>
          <p:cNvPr id="3" name="Picture Placeholder 2"/>
          <p:cNvPicPr>
            <a:picLocks noGrp="1" noChangeAspect="1"/>
          </p:cNvPicPr>
          <p:nvPr>
            <p:ph type="pic" idx="15"/>
          </p:nvPr>
        </p:nvPicPr>
        <p:blipFill>
          <a:blip r:embed="rId2"/>
          <a:srcRect t="7047" b="7047"/>
          <a:stretch>
            <a:fillRect/>
          </a:stretch>
        </p:blipFill>
        <p:spPr>
          <a:prstGeom prst="rect">
            <a:avLst/>
          </a:prstGeom>
        </p:spPr>
      </p:pic>
      <p:sp>
        <p:nvSpPr>
          <p:cNvPr id="8" name="Text Placeholder 7"/>
          <p:cNvSpPr>
            <a:spLocks noGrp="1"/>
          </p:cNvSpPr>
          <p:nvPr>
            <p:ph type="body" sz="half" idx="18"/>
          </p:nvPr>
        </p:nvSpPr>
        <p:spPr/>
        <p:txBody>
          <a:bodyPr/>
          <a:lstStyle/>
          <a:p>
            <a:endParaRPr lang="en-SG" dirty="0"/>
          </a:p>
        </p:txBody>
      </p:sp>
      <p:sp>
        <p:nvSpPr>
          <p:cNvPr id="5" name="Text Placeholder 4"/>
          <p:cNvSpPr>
            <a:spLocks noGrp="1"/>
          </p:cNvSpPr>
          <p:nvPr>
            <p:ph type="body" sz="quarter" idx="3"/>
          </p:nvPr>
        </p:nvSpPr>
        <p:spPr/>
        <p:txBody>
          <a:bodyPr/>
          <a:lstStyle/>
          <a:p>
            <a:r>
              <a:rPr lang="en-SG" dirty="0"/>
              <a:t>UFO</a:t>
            </a:r>
          </a:p>
        </p:txBody>
      </p:sp>
      <p:pic>
        <p:nvPicPr>
          <p:cNvPr id="13" name="Picture Placeholder 12"/>
          <p:cNvPicPr>
            <a:picLocks noGrp="1" noChangeAspect="1"/>
          </p:cNvPicPr>
          <p:nvPr>
            <p:ph type="pic" idx="21"/>
          </p:nvPr>
        </p:nvPicPr>
        <p:blipFill>
          <a:blip r:embed="rId3"/>
          <a:srcRect t="5464" b="5464"/>
          <a:stretch>
            <a:fillRect/>
          </a:stretch>
        </p:blipFill>
        <p:spPr>
          <a:prstGeom prst="rect">
            <a:avLst/>
          </a:prstGeom>
        </p:spPr>
      </p:pic>
      <p:sp>
        <p:nvSpPr>
          <p:cNvPr id="9" name="Text Placeholder 8"/>
          <p:cNvSpPr>
            <a:spLocks noGrp="1"/>
          </p:cNvSpPr>
          <p:nvPr>
            <p:ph type="body" sz="half" idx="19"/>
          </p:nvPr>
        </p:nvSpPr>
        <p:spPr/>
        <p:txBody>
          <a:bodyPr/>
          <a:lstStyle/>
          <a:p>
            <a:endParaRPr lang="en-SG" dirty="0"/>
          </a:p>
        </p:txBody>
      </p:sp>
      <p:sp>
        <p:nvSpPr>
          <p:cNvPr id="6" name="Text Placeholder 5"/>
          <p:cNvSpPr>
            <a:spLocks noGrp="1"/>
          </p:cNvSpPr>
          <p:nvPr>
            <p:ph type="body" sz="quarter" idx="13"/>
          </p:nvPr>
        </p:nvSpPr>
        <p:spPr/>
        <p:txBody>
          <a:bodyPr/>
          <a:lstStyle/>
          <a:p>
            <a:r>
              <a:rPr lang="en-SG" dirty="0"/>
              <a:t>Satellite Dish</a:t>
            </a:r>
          </a:p>
        </p:txBody>
      </p:sp>
      <p:pic>
        <p:nvPicPr>
          <p:cNvPr id="14" name="Picture Placeholder 13"/>
          <p:cNvPicPr>
            <a:picLocks noGrp="1" noChangeAspect="1"/>
          </p:cNvPicPr>
          <p:nvPr>
            <p:ph type="pic" idx="22"/>
          </p:nvPr>
        </p:nvPicPr>
        <p:blipFill>
          <a:blip r:embed="rId4"/>
          <a:srcRect l="4450" r="4450"/>
          <a:stretch>
            <a:fillRect/>
          </a:stretch>
        </p:blipFill>
        <p:spPr>
          <a:prstGeom prst="rect">
            <a:avLst/>
          </a:prstGeom>
        </p:spPr>
      </p:pic>
      <p:sp>
        <p:nvSpPr>
          <p:cNvPr id="10" name="Text Placeholder 9"/>
          <p:cNvSpPr>
            <a:spLocks noGrp="1"/>
          </p:cNvSpPr>
          <p:nvPr>
            <p:ph type="body" sz="half" idx="20"/>
          </p:nvPr>
        </p:nvSpPr>
        <p:spPr/>
        <p:txBody>
          <a:bodyPr/>
          <a:lstStyle/>
          <a:p>
            <a:endParaRPr lang="en-SG" dirty="0"/>
          </a:p>
        </p:txBody>
      </p:sp>
    </p:spTree>
    <p:extLst>
      <p:ext uri="{BB962C8B-B14F-4D97-AF65-F5344CB8AC3E}">
        <p14:creationId xmlns:p14="http://schemas.microsoft.com/office/powerpoint/2010/main" val="3623554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GB" dirty="0"/>
              <a:t>Level Design – Map Regions</a:t>
            </a:r>
          </a:p>
        </p:txBody>
      </p:sp>
      <p:pic>
        <p:nvPicPr>
          <p:cNvPr id="14" name="Picture 13"/>
          <p:cNvPicPr>
            <a:picLocks noChangeAspect="1"/>
          </p:cNvPicPr>
          <p:nvPr/>
        </p:nvPicPr>
        <p:blipFill>
          <a:blip r:embed="rId2"/>
          <a:stretch>
            <a:fillRect/>
          </a:stretch>
        </p:blipFill>
        <p:spPr>
          <a:xfrm>
            <a:off x="2869121" y="1443044"/>
            <a:ext cx="6405447" cy="5401176"/>
          </a:xfrm>
          <a:prstGeom prst="rect">
            <a:avLst/>
          </a:prstGeom>
        </p:spPr>
      </p:pic>
      <p:sp>
        <p:nvSpPr>
          <p:cNvPr id="16" name="Rectangle: Rounded Corners 15"/>
          <p:cNvSpPr/>
          <p:nvPr/>
        </p:nvSpPr>
        <p:spPr>
          <a:xfrm>
            <a:off x="3036234" y="2215977"/>
            <a:ext cx="1972372" cy="659027"/>
          </a:xfrm>
          <a:prstGeom prst="roundRect">
            <a:avLst/>
          </a:prstGeom>
          <a:solidFill>
            <a:srgbClr val="FFFFFF">
              <a:alpha val="41176"/>
            </a:srgb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Start Area</a:t>
            </a:r>
          </a:p>
        </p:txBody>
      </p:sp>
      <p:sp>
        <p:nvSpPr>
          <p:cNvPr id="17" name="Rectangle: Rounded Corners 16"/>
          <p:cNvSpPr/>
          <p:nvPr/>
        </p:nvSpPr>
        <p:spPr>
          <a:xfrm>
            <a:off x="5008605" y="1839710"/>
            <a:ext cx="2479590" cy="1488375"/>
          </a:xfrm>
          <a:prstGeom prst="roundRect">
            <a:avLst/>
          </a:prstGeom>
          <a:solidFill>
            <a:srgbClr val="FFFFFF">
              <a:alpha val="41176"/>
            </a:srgb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Region 1</a:t>
            </a:r>
          </a:p>
        </p:txBody>
      </p:sp>
      <p:sp>
        <p:nvSpPr>
          <p:cNvPr id="18" name="Rectangle: Rounded Corners 17"/>
          <p:cNvSpPr/>
          <p:nvPr/>
        </p:nvSpPr>
        <p:spPr>
          <a:xfrm>
            <a:off x="3209228" y="2875004"/>
            <a:ext cx="1799377" cy="1268628"/>
          </a:xfrm>
          <a:prstGeom prst="roundRect">
            <a:avLst/>
          </a:prstGeom>
          <a:solidFill>
            <a:srgbClr val="FFFFFF">
              <a:alpha val="41176"/>
            </a:srgb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Region 2</a:t>
            </a:r>
          </a:p>
        </p:txBody>
      </p:sp>
      <p:sp>
        <p:nvSpPr>
          <p:cNvPr id="19" name="Rectangle: Rounded Corners 18"/>
          <p:cNvSpPr/>
          <p:nvPr/>
        </p:nvSpPr>
        <p:spPr>
          <a:xfrm>
            <a:off x="2869121" y="4348855"/>
            <a:ext cx="2814987" cy="2422648"/>
          </a:xfrm>
          <a:prstGeom prst="roundRect">
            <a:avLst/>
          </a:prstGeom>
          <a:solidFill>
            <a:srgbClr val="FFFFFF">
              <a:alpha val="41176"/>
            </a:srgb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Region 3</a:t>
            </a:r>
          </a:p>
        </p:txBody>
      </p:sp>
      <p:sp>
        <p:nvSpPr>
          <p:cNvPr id="20" name="Rectangle: Rounded Corners 19"/>
          <p:cNvSpPr/>
          <p:nvPr/>
        </p:nvSpPr>
        <p:spPr>
          <a:xfrm>
            <a:off x="5734093" y="3413860"/>
            <a:ext cx="3088631" cy="2591524"/>
          </a:xfrm>
          <a:prstGeom prst="roundRect">
            <a:avLst/>
          </a:prstGeom>
          <a:solidFill>
            <a:srgbClr val="FFFFFF">
              <a:alpha val="41176"/>
            </a:srgb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Region 4</a:t>
            </a:r>
          </a:p>
        </p:txBody>
      </p:sp>
      <p:cxnSp>
        <p:nvCxnSpPr>
          <p:cNvPr id="22" name="Straight Arrow Connector 21"/>
          <p:cNvCxnSpPr/>
          <p:nvPr/>
        </p:nvCxnSpPr>
        <p:spPr>
          <a:xfrm>
            <a:off x="4654378" y="2199730"/>
            <a:ext cx="311277" cy="4427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240426" y="1904284"/>
            <a:ext cx="1044444" cy="369332"/>
          </a:xfrm>
          <a:prstGeom prst="rect">
            <a:avLst/>
          </a:prstGeom>
          <a:noFill/>
        </p:spPr>
        <p:txBody>
          <a:bodyPr wrap="square" rtlCol="0">
            <a:spAutoFit/>
          </a:bodyPr>
          <a:lstStyle/>
          <a:p>
            <a:r>
              <a:rPr lang="en-GB" dirty="0">
                <a:solidFill>
                  <a:schemeClr val="bg1"/>
                </a:solidFill>
              </a:rPr>
              <a:t>Gate</a:t>
            </a:r>
          </a:p>
        </p:txBody>
      </p:sp>
      <p:cxnSp>
        <p:nvCxnSpPr>
          <p:cNvPr id="26" name="Straight Arrow Connector 25"/>
          <p:cNvCxnSpPr/>
          <p:nvPr/>
        </p:nvCxnSpPr>
        <p:spPr>
          <a:xfrm>
            <a:off x="4900336" y="3922542"/>
            <a:ext cx="311277" cy="4427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588476" y="3627096"/>
            <a:ext cx="942352" cy="369332"/>
          </a:xfrm>
          <a:prstGeom prst="rect">
            <a:avLst/>
          </a:prstGeom>
          <a:noFill/>
        </p:spPr>
        <p:txBody>
          <a:bodyPr wrap="square" rtlCol="0">
            <a:spAutoFit/>
          </a:bodyPr>
          <a:lstStyle/>
          <a:p>
            <a:r>
              <a:rPr lang="en-GB" dirty="0">
                <a:solidFill>
                  <a:schemeClr val="bg1"/>
                </a:solidFill>
              </a:rPr>
              <a:t>Lift</a:t>
            </a:r>
          </a:p>
        </p:txBody>
      </p:sp>
      <p:cxnSp>
        <p:nvCxnSpPr>
          <p:cNvPr id="29" name="Straight Arrow Connector 28"/>
          <p:cNvCxnSpPr/>
          <p:nvPr/>
        </p:nvCxnSpPr>
        <p:spPr>
          <a:xfrm flipH="1">
            <a:off x="8402595" y="4069492"/>
            <a:ext cx="502508" cy="7084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974228" y="3811762"/>
            <a:ext cx="1341530" cy="369332"/>
          </a:xfrm>
          <a:prstGeom prst="rect">
            <a:avLst/>
          </a:prstGeom>
          <a:noFill/>
        </p:spPr>
        <p:txBody>
          <a:bodyPr wrap="square" rtlCol="0">
            <a:spAutoFit/>
          </a:bodyPr>
          <a:lstStyle/>
          <a:p>
            <a:r>
              <a:rPr lang="en-GB" dirty="0">
                <a:solidFill>
                  <a:schemeClr val="bg1"/>
                </a:solidFill>
              </a:rPr>
              <a:t>Objective</a:t>
            </a:r>
          </a:p>
        </p:txBody>
      </p:sp>
      <p:sp>
        <p:nvSpPr>
          <p:cNvPr id="36" name="Oval 35"/>
          <p:cNvSpPr/>
          <p:nvPr/>
        </p:nvSpPr>
        <p:spPr>
          <a:xfrm>
            <a:off x="6444622" y="1546354"/>
            <a:ext cx="639625" cy="753202"/>
          </a:xfrm>
          <a:prstGeom prst="ellipse">
            <a:avLst/>
          </a:prstGeom>
          <a:solidFill>
            <a:srgbClr val="BC451B">
              <a:alpha val="3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val 36"/>
          <p:cNvSpPr/>
          <p:nvPr/>
        </p:nvSpPr>
        <p:spPr>
          <a:xfrm>
            <a:off x="2827338" y="4047118"/>
            <a:ext cx="639625" cy="753202"/>
          </a:xfrm>
          <a:prstGeom prst="ellipse">
            <a:avLst/>
          </a:prstGeom>
          <a:solidFill>
            <a:srgbClr val="BC451B">
              <a:alpha val="3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val 37"/>
          <p:cNvSpPr/>
          <p:nvPr/>
        </p:nvSpPr>
        <p:spPr>
          <a:xfrm>
            <a:off x="3920613" y="6155592"/>
            <a:ext cx="639625" cy="753202"/>
          </a:xfrm>
          <a:prstGeom prst="ellipse">
            <a:avLst/>
          </a:prstGeom>
          <a:solidFill>
            <a:srgbClr val="BC451B">
              <a:alpha val="3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val 38"/>
          <p:cNvSpPr/>
          <p:nvPr/>
        </p:nvSpPr>
        <p:spPr>
          <a:xfrm>
            <a:off x="7418165" y="3370902"/>
            <a:ext cx="639625" cy="753202"/>
          </a:xfrm>
          <a:prstGeom prst="ellipse">
            <a:avLst/>
          </a:prstGeom>
          <a:solidFill>
            <a:srgbClr val="BC451B">
              <a:alpha val="3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val 39"/>
          <p:cNvSpPr/>
          <p:nvPr/>
        </p:nvSpPr>
        <p:spPr>
          <a:xfrm>
            <a:off x="815607" y="1712349"/>
            <a:ext cx="639625" cy="753202"/>
          </a:xfrm>
          <a:prstGeom prst="ellipse">
            <a:avLst/>
          </a:prstGeom>
          <a:solidFill>
            <a:srgbClr val="BC451B">
              <a:alpha val="3411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TextBox 40"/>
          <p:cNvSpPr txBox="1"/>
          <p:nvPr/>
        </p:nvSpPr>
        <p:spPr>
          <a:xfrm>
            <a:off x="1463610" y="1774788"/>
            <a:ext cx="1403017" cy="646331"/>
          </a:xfrm>
          <a:prstGeom prst="rect">
            <a:avLst/>
          </a:prstGeom>
          <a:noFill/>
        </p:spPr>
        <p:txBody>
          <a:bodyPr wrap="square" rtlCol="0">
            <a:spAutoFit/>
          </a:bodyPr>
          <a:lstStyle/>
          <a:p>
            <a:r>
              <a:rPr lang="en-GB" dirty="0"/>
              <a:t>- Spawn Points</a:t>
            </a:r>
          </a:p>
        </p:txBody>
      </p:sp>
    </p:spTree>
    <p:extLst>
      <p:ext uri="{BB962C8B-B14F-4D97-AF65-F5344CB8AC3E}">
        <p14:creationId xmlns:p14="http://schemas.microsoft.com/office/powerpoint/2010/main" val="2003834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GB" dirty="0"/>
              <a:t>Level Design - Routes</a:t>
            </a:r>
          </a:p>
        </p:txBody>
      </p:sp>
      <p:pic>
        <p:nvPicPr>
          <p:cNvPr id="14" name="Picture 13"/>
          <p:cNvPicPr>
            <a:picLocks noChangeAspect="1"/>
          </p:cNvPicPr>
          <p:nvPr/>
        </p:nvPicPr>
        <p:blipFill>
          <a:blip r:embed="rId2"/>
          <a:stretch>
            <a:fillRect/>
          </a:stretch>
        </p:blipFill>
        <p:spPr>
          <a:xfrm>
            <a:off x="5052148" y="1456824"/>
            <a:ext cx="6405447" cy="5401176"/>
          </a:xfrm>
          <a:prstGeom prst="rect">
            <a:avLst/>
          </a:prstGeom>
        </p:spPr>
      </p:pic>
      <p:cxnSp>
        <p:nvCxnSpPr>
          <p:cNvPr id="6" name="Straight Arrow Connector 5"/>
          <p:cNvCxnSpPr/>
          <p:nvPr/>
        </p:nvCxnSpPr>
        <p:spPr>
          <a:xfrm flipV="1">
            <a:off x="6161903" y="2534558"/>
            <a:ext cx="1120346" cy="247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Freeform: Shape 12"/>
          <p:cNvSpPr/>
          <p:nvPr/>
        </p:nvSpPr>
        <p:spPr>
          <a:xfrm>
            <a:off x="7339913" y="2407531"/>
            <a:ext cx="2899719" cy="2667862"/>
          </a:xfrm>
          <a:custGeom>
            <a:avLst/>
            <a:gdLst>
              <a:gd name="connsiteX0" fmla="*/ 0 w 2899719"/>
              <a:gd name="connsiteY0" fmla="*/ 143503 h 2667862"/>
              <a:gd name="connsiteX1" fmla="*/ 741406 w 2899719"/>
              <a:gd name="connsiteY1" fmla="*/ 135265 h 2667862"/>
              <a:gd name="connsiteX2" fmla="*/ 757882 w 2899719"/>
              <a:gd name="connsiteY2" fmla="*/ 1568649 h 2667862"/>
              <a:gd name="connsiteX3" fmla="*/ 1243914 w 2899719"/>
              <a:gd name="connsiteY3" fmla="*/ 2112346 h 2667862"/>
              <a:gd name="connsiteX4" fmla="*/ 1342768 w 2899719"/>
              <a:gd name="connsiteY4" fmla="*/ 2639568 h 2667862"/>
              <a:gd name="connsiteX5" fmla="*/ 2899719 w 2899719"/>
              <a:gd name="connsiteY5" fmla="*/ 2524238 h 266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719" h="2667862">
                <a:moveTo>
                  <a:pt x="0" y="143503"/>
                </a:moveTo>
                <a:cubicBezTo>
                  <a:pt x="307546" y="20622"/>
                  <a:pt x="615092" y="-102259"/>
                  <a:pt x="741406" y="135265"/>
                </a:cubicBezTo>
                <a:cubicBezTo>
                  <a:pt x="867720" y="372789"/>
                  <a:pt x="674131" y="1239135"/>
                  <a:pt x="757882" y="1568649"/>
                </a:cubicBezTo>
                <a:cubicBezTo>
                  <a:pt x="841633" y="1898163"/>
                  <a:pt x="1146433" y="1933859"/>
                  <a:pt x="1243914" y="2112346"/>
                </a:cubicBezTo>
                <a:cubicBezTo>
                  <a:pt x="1341395" y="2290833"/>
                  <a:pt x="1066801" y="2570919"/>
                  <a:pt x="1342768" y="2639568"/>
                </a:cubicBezTo>
                <a:cubicBezTo>
                  <a:pt x="1618735" y="2708217"/>
                  <a:pt x="2623752" y="2645060"/>
                  <a:pt x="2899719" y="2524238"/>
                </a:cubicBezTo>
              </a:path>
            </a:pathLst>
          </a:cu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a:p>
        </p:txBody>
      </p:sp>
      <p:sp>
        <p:nvSpPr>
          <p:cNvPr id="21" name="Freeform: Shape 20"/>
          <p:cNvSpPr/>
          <p:nvPr/>
        </p:nvSpPr>
        <p:spPr>
          <a:xfrm>
            <a:off x="5619964" y="2600461"/>
            <a:ext cx="4908462" cy="3580160"/>
          </a:xfrm>
          <a:custGeom>
            <a:avLst/>
            <a:gdLst>
              <a:gd name="connsiteX0" fmla="*/ 1662285 w 4908462"/>
              <a:gd name="connsiteY0" fmla="*/ 0 h 3580160"/>
              <a:gd name="connsiteX1" fmla="*/ 1686998 w 4908462"/>
              <a:gd name="connsiteY1" fmla="*/ 1598141 h 3580160"/>
              <a:gd name="connsiteX2" fmla="*/ 212425 w 4908462"/>
              <a:gd name="connsiteY2" fmla="*/ 1729946 h 3580160"/>
              <a:gd name="connsiteX3" fmla="*/ 171236 w 4908462"/>
              <a:gd name="connsiteY3" fmla="*/ 2166551 h 3580160"/>
              <a:gd name="connsiteX4" fmla="*/ 1744663 w 4908462"/>
              <a:gd name="connsiteY4" fmla="*/ 2183027 h 3580160"/>
              <a:gd name="connsiteX5" fmla="*/ 2733204 w 4908462"/>
              <a:gd name="connsiteY5" fmla="*/ 3418703 h 3580160"/>
              <a:gd name="connsiteX6" fmla="*/ 4743236 w 4908462"/>
              <a:gd name="connsiteY6" fmla="*/ 3468130 h 3580160"/>
              <a:gd name="connsiteX7" fmla="*/ 4767949 w 4908462"/>
              <a:gd name="connsiteY7" fmla="*/ 2520778 h 35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8462" h="3580160">
                <a:moveTo>
                  <a:pt x="1662285" y="0"/>
                </a:moveTo>
                <a:cubicBezTo>
                  <a:pt x="1795463" y="654908"/>
                  <a:pt x="1928641" y="1309817"/>
                  <a:pt x="1686998" y="1598141"/>
                </a:cubicBezTo>
                <a:cubicBezTo>
                  <a:pt x="1445355" y="1886465"/>
                  <a:pt x="465052" y="1635211"/>
                  <a:pt x="212425" y="1729946"/>
                </a:cubicBezTo>
                <a:cubicBezTo>
                  <a:pt x="-40202" y="1824681"/>
                  <a:pt x="-84137" y="2091037"/>
                  <a:pt x="171236" y="2166551"/>
                </a:cubicBezTo>
                <a:cubicBezTo>
                  <a:pt x="426609" y="2242065"/>
                  <a:pt x="1317668" y="1974335"/>
                  <a:pt x="1744663" y="2183027"/>
                </a:cubicBezTo>
                <a:cubicBezTo>
                  <a:pt x="2171658" y="2391719"/>
                  <a:pt x="2233442" y="3204519"/>
                  <a:pt x="2733204" y="3418703"/>
                </a:cubicBezTo>
                <a:cubicBezTo>
                  <a:pt x="3232966" y="3632887"/>
                  <a:pt x="4404112" y="3617784"/>
                  <a:pt x="4743236" y="3468130"/>
                </a:cubicBezTo>
                <a:cubicBezTo>
                  <a:pt x="5082360" y="3318476"/>
                  <a:pt x="4799527" y="2684162"/>
                  <a:pt x="4767949" y="2520778"/>
                </a:cubicBezTo>
              </a:path>
            </a:pathLst>
          </a:custGeom>
          <a:ln w="3810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a:p>
        </p:txBody>
      </p:sp>
      <p:cxnSp>
        <p:nvCxnSpPr>
          <p:cNvPr id="25" name="Straight Arrow Connector 24"/>
          <p:cNvCxnSpPr/>
          <p:nvPr/>
        </p:nvCxnSpPr>
        <p:spPr>
          <a:xfrm>
            <a:off x="469557" y="2534558"/>
            <a:ext cx="65078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69556" y="3742884"/>
            <a:ext cx="650789" cy="0"/>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29" name="TextBox 28"/>
          <p:cNvSpPr txBox="1"/>
          <p:nvPr/>
        </p:nvSpPr>
        <p:spPr>
          <a:xfrm>
            <a:off x="1431624" y="2407531"/>
            <a:ext cx="2817341" cy="923330"/>
          </a:xfrm>
          <a:prstGeom prst="rect">
            <a:avLst/>
          </a:prstGeom>
          <a:noFill/>
        </p:spPr>
        <p:txBody>
          <a:bodyPr wrap="square" rtlCol="0">
            <a:spAutoFit/>
          </a:bodyPr>
          <a:lstStyle/>
          <a:p>
            <a:r>
              <a:rPr lang="en-GB" dirty="0"/>
              <a:t>Will face a lot of enemy at one shot, but faster reaching objective</a:t>
            </a:r>
          </a:p>
        </p:txBody>
      </p:sp>
      <p:sp>
        <p:nvSpPr>
          <p:cNvPr id="30" name="TextBox 29"/>
          <p:cNvSpPr txBox="1"/>
          <p:nvPr/>
        </p:nvSpPr>
        <p:spPr>
          <a:xfrm>
            <a:off x="1431624" y="3478674"/>
            <a:ext cx="2817341" cy="2031325"/>
          </a:xfrm>
          <a:prstGeom prst="rect">
            <a:avLst/>
          </a:prstGeom>
          <a:noFill/>
        </p:spPr>
        <p:txBody>
          <a:bodyPr wrap="square" rtlCol="0">
            <a:spAutoFit/>
          </a:bodyPr>
          <a:lstStyle/>
          <a:p>
            <a:r>
              <a:rPr lang="en-GB" dirty="0"/>
              <a:t>Fight the enemies at a slower pace with pick up are the top of lift, all droids will retreat if the player has destroyed 150 of them, and safely proceed to the object</a:t>
            </a:r>
          </a:p>
        </p:txBody>
      </p:sp>
    </p:spTree>
    <p:extLst>
      <p:ext uri="{BB962C8B-B14F-4D97-AF65-F5344CB8AC3E}">
        <p14:creationId xmlns:p14="http://schemas.microsoft.com/office/powerpoint/2010/main" val="1412751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dirty="0"/>
              <a:t>AI States</a:t>
            </a:r>
          </a:p>
        </p:txBody>
      </p:sp>
      <p:sp>
        <p:nvSpPr>
          <p:cNvPr id="11" name="Content Placeholder 10"/>
          <p:cNvSpPr>
            <a:spLocks noGrp="1"/>
          </p:cNvSpPr>
          <p:nvPr>
            <p:ph idx="1"/>
          </p:nvPr>
        </p:nvSpPr>
        <p:spPr>
          <a:xfrm>
            <a:off x="913795" y="1732449"/>
            <a:ext cx="10353762" cy="4833108"/>
          </a:xfrm>
        </p:spPr>
        <p:txBody>
          <a:bodyPr/>
          <a:lstStyle/>
          <a:p>
            <a:r>
              <a:rPr lang="en-GB" b="1" dirty="0"/>
              <a:t>Patrol, Engage, Search, Idle, Retreat</a:t>
            </a:r>
          </a:p>
          <a:p>
            <a:pPr fontAlgn="base"/>
            <a:r>
              <a:rPr lang="en-US" dirty="0">
                <a:effectLst/>
              </a:rPr>
              <a:t>Patrol will move around the way point targets and will alert by presence of player if the player is too close or getting shot from any distance. If the alert is being shot, all droids in the spawn region will engage the player.</a:t>
            </a:r>
          </a:p>
          <a:p>
            <a:pPr fontAlgn="base"/>
            <a:r>
              <a:rPr lang="en-US" dirty="0">
                <a:effectLst/>
              </a:rPr>
              <a:t>After being alert will go engage, which is shooting and chasing the player up to a distance.</a:t>
            </a:r>
          </a:p>
          <a:p>
            <a:pPr fontAlgn="base"/>
            <a:r>
              <a:rPr lang="en-US" dirty="0">
                <a:effectLst/>
              </a:rPr>
              <a:t>In engage, if the player is too far or out of sight, it will keep chasing the player but with no shooting, and also start counting out of range sight, after out range reached around 5 sec, will switch to search</a:t>
            </a:r>
          </a:p>
          <a:p>
            <a:pPr fontAlgn="base"/>
            <a:r>
              <a:rPr lang="en-US" dirty="0">
                <a:effectLst/>
              </a:rPr>
              <a:t>Search will take the last known player position and randomize for 5 different search points, if player is in sight again, will switch to engage.</a:t>
            </a:r>
          </a:p>
          <a:p>
            <a:pPr fontAlgn="base"/>
            <a:r>
              <a:rPr lang="en-US" dirty="0">
                <a:effectLst/>
              </a:rPr>
              <a:t>After all search points if player is not found, it will go into idle for 3 sec then back to patrol.</a:t>
            </a:r>
          </a:p>
          <a:p>
            <a:pPr fontAlgn="base"/>
            <a:endParaRPr lang="en-US" dirty="0">
              <a:effectLst/>
            </a:endParaRPr>
          </a:p>
          <a:p>
            <a:endParaRPr lang="en-GB" dirty="0"/>
          </a:p>
        </p:txBody>
      </p:sp>
    </p:spTree>
    <p:extLst>
      <p:ext uri="{BB962C8B-B14F-4D97-AF65-F5344CB8AC3E}">
        <p14:creationId xmlns:p14="http://schemas.microsoft.com/office/powerpoint/2010/main" val="5257575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TM04033929[[fn=Slate]]</Template>
  <TotalTime>295</TotalTime>
  <Words>382</Words>
  <Application>Microsoft Office PowerPoint</Application>
  <PresentationFormat>Widescreen</PresentationFormat>
  <Paragraphs>47</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Calisto MT</vt:lpstr>
      <vt:lpstr>Trebuchet MS</vt:lpstr>
      <vt:lpstr>Wingdings 2</vt:lpstr>
      <vt:lpstr>Slate</vt:lpstr>
      <vt:lpstr>GDS-LDSS CA 1 Presentation 2017 ASTRO DEFENDER</vt:lpstr>
      <vt:lpstr>Game Overview</vt:lpstr>
      <vt:lpstr>Models - Simple</vt:lpstr>
      <vt:lpstr>Models - Simple</vt:lpstr>
      <vt:lpstr>Models - Medium</vt:lpstr>
      <vt:lpstr>Models - Advanced</vt:lpstr>
      <vt:lpstr>Level Design – Map Regions</vt:lpstr>
      <vt:lpstr>Level Design - Routes</vt:lpstr>
      <vt:lpstr>AI States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GDS-LDSS CA 1Presentation 2017 ASTRO DEFENDER</dc:title>
  <dc:creator>Chen Yu</dc:creator>
  <cp:lastModifiedBy>Chen Yu</cp:lastModifiedBy>
  <cp:revision>17</cp:revision>
  <dcterms:created xsi:type="dcterms:W3CDTF">2017-08-17T02:44:53Z</dcterms:created>
  <dcterms:modified xsi:type="dcterms:W3CDTF">2017-08-17T09:30:59Z</dcterms:modified>
</cp:coreProperties>
</file>